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4630400" cy="8229600"/>
  <p:notesSz cx="8229600" cy="14630400"/>
  <p:embeddedFontLst>
    <p:embeddedFont>
      <p:font typeface="Gelasio"/>
      <p:regular r:id="rId24"/>
    </p:embeddedFont>
    <p:embeddedFont>
      <p:font typeface="Gelasio"/>
      <p:regular r:id="rId25"/>
    </p:embeddedFont>
    <p:embeddedFont>
      <p:font typeface="Gelasio"/>
      <p:regular r:id="rId26"/>
    </p:embeddedFont>
    <p:embeddedFont>
      <p:font typeface="Gelasio"/>
      <p:regular r:id="rId27"/>
    </p:embeddedFont>
    <p:embeddedFont>
      <p:font typeface="Gelasio"/>
      <p:regular r:id="rId28"/>
    </p:embeddedFont>
    <p:embeddedFont>
      <p:font typeface="Gelasio"/>
      <p:regular r:id="rId29"/>
    </p:embeddedFont>
    <p:embeddedFont>
      <p:font typeface="Gelasio"/>
      <p:regular r:id="rId30"/>
    </p:embeddedFont>
    <p:embeddedFont>
      <p:font typeface="Gelasio"/>
      <p:regular r:id="rId3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1-1.png>
</file>

<file path=ppt/media/image-12-1.png>
</file>

<file path=ppt/media/image-13-1.png>
</file>

<file path=ppt/media/image-14-1.png>
</file>

<file path=ppt/media/image-15-1.png>
</file>

<file path=ppt/media/image-16-1.png>
</file>

<file path=ppt/media/image-2-1.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4-1.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slideLayout" Target="../slideLayouts/slideLayout4.xml"/><Relationship Id="rId10"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SQL Data Insights for Jeason USA Bike Store</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by Krushant Shah</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405533"/>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6: Find the total number of orders placed by each customer per store.</a:t>
            </a:r>
            <a:endParaRPr lang="en-US" sz="4450" dirty="0"/>
          </a:p>
        </p:txBody>
      </p:sp>
      <p:pic>
        <p:nvPicPr>
          <p:cNvPr id="3" name="Image 0" descr="preencoded.png">    </p:cNvPr>
          <p:cNvPicPr>
            <a:picLocks noChangeAspect="1"/>
          </p:cNvPicPr>
          <p:nvPr/>
        </p:nvPicPr>
        <p:blipFill>
          <a:blip r:embed="rId1"/>
          <a:stretch>
            <a:fillRect/>
          </a:stretch>
        </p:blipFill>
        <p:spPr>
          <a:xfrm>
            <a:off x="793790" y="3276719"/>
            <a:ext cx="13042821" cy="354722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501735"/>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7: Find the names of staff members who have not made any sales.</a:t>
            </a:r>
            <a:endParaRPr lang="en-US" sz="4450" dirty="0"/>
          </a:p>
        </p:txBody>
      </p:sp>
      <p:pic>
        <p:nvPicPr>
          <p:cNvPr id="3" name="Image 0" descr="preencoded.png">    </p:cNvPr>
          <p:cNvPicPr>
            <a:picLocks noChangeAspect="1"/>
          </p:cNvPicPr>
          <p:nvPr/>
        </p:nvPicPr>
        <p:blipFill>
          <a:blip r:embed="rId1"/>
          <a:stretch>
            <a:fillRect/>
          </a:stretch>
        </p:blipFill>
        <p:spPr>
          <a:xfrm>
            <a:off x="793790" y="3372922"/>
            <a:ext cx="13042821" cy="335494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634133"/>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8: Find the top 3 most sold products in terms of quantity.</a:t>
            </a:r>
            <a:endParaRPr lang="en-US" sz="4450" dirty="0"/>
          </a:p>
        </p:txBody>
      </p:sp>
      <p:pic>
        <p:nvPicPr>
          <p:cNvPr id="3" name="Image 0" descr="preencoded.png">    </p:cNvPr>
          <p:cNvPicPr>
            <a:picLocks noChangeAspect="1"/>
          </p:cNvPicPr>
          <p:nvPr/>
        </p:nvPicPr>
        <p:blipFill>
          <a:blip r:embed="rId1"/>
          <a:stretch>
            <a:fillRect/>
          </a:stretch>
        </p:blipFill>
        <p:spPr>
          <a:xfrm>
            <a:off x="793790" y="3505319"/>
            <a:ext cx="13042821" cy="309002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893094"/>
            <a:ext cx="11909584"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9: Find the median value of the price list.</a:t>
            </a:r>
            <a:endParaRPr lang="en-US" sz="4450" dirty="0"/>
          </a:p>
        </p:txBody>
      </p:sp>
      <p:pic>
        <p:nvPicPr>
          <p:cNvPr id="3" name="Image 0" descr="preencoded.png">    </p:cNvPr>
          <p:cNvPicPr>
            <a:picLocks noChangeAspect="1"/>
          </p:cNvPicPr>
          <p:nvPr/>
        </p:nvPicPr>
        <p:blipFill>
          <a:blip r:embed="rId1"/>
          <a:stretch>
            <a:fillRect/>
          </a:stretch>
        </p:blipFill>
        <p:spPr>
          <a:xfrm>
            <a:off x="793790" y="3055501"/>
            <a:ext cx="13042821" cy="32810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1626513"/>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10: List all products that have never been ordered.(use Exists)</a:t>
            </a:r>
            <a:endParaRPr lang="en-US" sz="4450" dirty="0"/>
          </a:p>
        </p:txBody>
      </p:sp>
      <p:pic>
        <p:nvPicPr>
          <p:cNvPr id="3" name="Image 0" descr="preencoded.png">    </p:cNvPr>
          <p:cNvPicPr>
            <a:picLocks noChangeAspect="1"/>
          </p:cNvPicPr>
          <p:nvPr/>
        </p:nvPicPr>
        <p:blipFill>
          <a:blip r:embed="rId1"/>
          <a:stretch>
            <a:fillRect/>
          </a:stretch>
        </p:blipFill>
        <p:spPr>
          <a:xfrm>
            <a:off x="793790" y="3497699"/>
            <a:ext cx="13042821" cy="310538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86527" y="618053"/>
            <a:ext cx="13057346" cy="2001322"/>
          </a:xfrm>
          <a:prstGeom prst="rect">
            <a:avLst/>
          </a:prstGeom>
          <a:noFill/>
          <a:ln/>
        </p:spPr>
        <p:txBody>
          <a:bodyPr wrap="square" lIns="0" tIns="0" rIns="0" bIns="0" rtlCol="0" anchor="t"/>
          <a:lstStyle/>
          <a:p>
            <a:pPr algn="l" indent="0" marL="0">
              <a:lnSpc>
                <a:spcPts val="5250"/>
              </a:lnSpc>
              <a:buNone/>
            </a:pPr>
            <a:r>
              <a:rPr lang="en-US" sz="4200" dirty="0">
                <a:solidFill>
                  <a:srgbClr val="D8B6A4"/>
                </a:solidFill>
                <a:latin typeface="Gelasio" pitchFamily="34" charset="0"/>
                <a:ea typeface="Gelasio" pitchFamily="34" charset="-122"/>
                <a:cs typeface="Gelasio" pitchFamily="34" charset="-120"/>
              </a:rPr>
              <a:t>Query 11: List the names of staff members who have made more sales than the average number of sales by all staff members.</a:t>
            </a:r>
            <a:endParaRPr lang="en-US" sz="4200" dirty="0"/>
          </a:p>
        </p:txBody>
      </p:sp>
      <p:pic>
        <p:nvPicPr>
          <p:cNvPr id="3" name="Image 0" descr="preencoded.png">    </p:cNvPr>
          <p:cNvPicPr>
            <a:picLocks noChangeAspect="1"/>
          </p:cNvPicPr>
          <p:nvPr/>
        </p:nvPicPr>
        <p:blipFill>
          <a:blip r:embed="rId1"/>
          <a:stretch>
            <a:fillRect/>
          </a:stretch>
        </p:blipFill>
        <p:spPr>
          <a:xfrm>
            <a:off x="786527" y="3046333"/>
            <a:ext cx="12404408" cy="461283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018937"/>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12: Identify the customers who have ordered all types of products (i.e., from every category).</a:t>
            </a:r>
            <a:endParaRPr lang="en-US" sz="4450" dirty="0"/>
          </a:p>
        </p:txBody>
      </p:sp>
      <p:pic>
        <p:nvPicPr>
          <p:cNvPr id="3" name="Image 0" descr="preencoded.png">    </p:cNvPr>
          <p:cNvPicPr>
            <a:picLocks noChangeAspect="1"/>
          </p:cNvPicPr>
          <p:nvPr/>
        </p:nvPicPr>
        <p:blipFill>
          <a:blip r:embed="rId1"/>
          <a:stretch>
            <a:fillRect/>
          </a:stretch>
        </p:blipFill>
        <p:spPr>
          <a:xfrm>
            <a:off x="793790" y="2890123"/>
            <a:ext cx="13042821" cy="432042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3405902"/>
            <a:ext cx="11341298" cy="1417677"/>
          </a:xfrm>
          <a:prstGeom prst="rect">
            <a:avLst/>
          </a:prstGeom>
          <a:noFill/>
          <a:ln/>
        </p:spPr>
        <p:txBody>
          <a:bodyPr wrap="none" lIns="0" tIns="0" rIns="0" bIns="0" rtlCol="0" anchor="t"/>
          <a:lstStyle/>
          <a:p>
            <a:pPr algn="l" indent="0" marL="0">
              <a:lnSpc>
                <a:spcPts val="11150"/>
              </a:lnSpc>
              <a:buNone/>
            </a:pPr>
            <a:r>
              <a:rPr lang="en-US" sz="8900" dirty="0">
                <a:solidFill>
                  <a:srgbClr val="D8B6A4"/>
                </a:solidFill>
                <a:latin typeface="Gelasio" pitchFamily="34" charset="0"/>
                <a:ea typeface="Gelasio" pitchFamily="34" charset="-122"/>
                <a:cs typeface="Gelasio" pitchFamily="34" charset="-120"/>
              </a:rPr>
              <a:t>                Thank You.</a:t>
            </a:r>
            <a:endParaRPr lang="en-US" sz="8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87241" y="618530"/>
            <a:ext cx="7023497" cy="632579"/>
          </a:xfrm>
          <a:prstGeom prst="rect">
            <a:avLst/>
          </a:prstGeom>
          <a:noFill/>
          <a:ln/>
        </p:spPr>
        <p:txBody>
          <a:bodyPr wrap="none" lIns="0" tIns="0" rIns="0" bIns="0" rtlCol="0" anchor="t"/>
          <a:lstStyle/>
          <a:p>
            <a:pPr algn="l" indent="0" marL="0">
              <a:lnSpc>
                <a:spcPts val="4950"/>
              </a:lnSpc>
              <a:buNone/>
            </a:pPr>
            <a:r>
              <a:rPr lang="en-US" sz="3950" dirty="0">
                <a:solidFill>
                  <a:srgbClr val="D8B6A4"/>
                </a:solidFill>
                <a:latin typeface="Gelasio" pitchFamily="34" charset="0"/>
                <a:ea typeface="Gelasio" pitchFamily="34" charset="-122"/>
                <a:cs typeface="Gelasio" pitchFamily="34" charset="-120"/>
              </a:rPr>
              <a:t>Company &amp; Database Overview</a:t>
            </a:r>
            <a:endParaRPr lang="en-US" sz="3950" dirty="0"/>
          </a:p>
        </p:txBody>
      </p:sp>
      <p:pic>
        <p:nvPicPr>
          <p:cNvPr id="3" name="Image 0" descr="preencoded.png">    </p:cNvPr>
          <p:cNvPicPr>
            <a:picLocks noChangeAspect="1"/>
          </p:cNvPicPr>
          <p:nvPr/>
        </p:nvPicPr>
        <p:blipFill>
          <a:blip r:embed="rId1"/>
          <a:stretch>
            <a:fillRect/>
          </a:stretch>
        </p:blipFill>
        <p:spPr>
          <a:xfrm>
            <a:off x="787241" y="1782366"/>
            <a:ext cx="5652849" cy="5652849"/>
          </a:xfrm>
          <a:prstGeom prst="rect">
            <a:avLst/>
          </a:prstGeom>
        </p:spPr>
      </p:pic>
      <p:sp>
        <p:nvSpPr>
          <p:cNvPr id="4" name="Text 1"/>
          <p:cNvSpPr/>
          <p:nvPr/>
        </p:nvSpPr>
        <p:spPr>
          <a:xfrm>
            <a:off x="7569756" y="1757124"/>
            <a:ext cx="2530673" cy="316349"/>
          </a:xfrm>
          <a:prstGeom prst="rect">
            <a:avLst/>
          </a:prstGeom>
          <a:noFill/>
          <a:ln/>
        </p:spPr>
        <p:txBody>
          <a:bodyPr wrap="none" lIns="0" tIns="0" rIns="0" bIns="0" rtlCol="0" anchor="t"/>
          <a:lstStyle/>
          <a:p>
            <a:pPr algn="l" indent="0" marL="0">
              <a:lnSpc>
                <a:spcPts val="2450"/>
              </a:lnSpc>
              <a:buNone/>
            </a:pPr>
            <a:r>
              <a:rPr lang="en-US" sz="1950" dirty="0">
                <a:solidFill>
                  <a:srgbClr val="D8B6A4"/>
                </a:solidFill>
                <a:latin typeface="Gelasio" pitchFamily="34" charset="0"/>
                <a:ea typeface="Gelasio" pitchFamily="34" charset="-122"/>
                <a:cs typeface="Gelasio" pitchFamily="34" charset="-120"/>
              </a:rPr>
              <a:t>About Jeason USA</a:t>
            </a:r>
            <a:endParaRPr lang="en-US" sz="1950" dirty="0"/>
          </a:p>
        </p:txBody>
      </p:sp>
      <p:sp>
        <p:nvSpPr>
          <p:cNvPr id="5" name="Text 2"/>
          <p:cNvSpPr/>
          <p:nvPr/>
        </p:nvSpPr>
        <p:spPr>
          <a:xfrm>
            <a:off x="7569756" y="2275880"/>
            <a:ext cx="6281023" cy="1619250"/>
          </a:xfrm>
          <a:prstGeom prst="rect">
            <a:avLst/>
          </a:prstGeom>
          <a:noFill/>
          <a:ln/>
        </p:spPr>
        <p:txBody>
          <a:bodyPr wrap="square" lIns="0" tIns="0" rIns="0" bIns="0" rtlCol="0" anchor="t"/>
          <a:lstStyle/>
          <a:p>
            <a:pPr algn="l" indent="0" marL="0">
              <a:lnSpc>
                <a:spcPts val="2550"/>
              </a:lnSpc>
              <a:buNone/>
            </a:pPr>
            <a:r>
              <a:rPr lang="en-US" sz="1550" dirty="0">
                <a:solidFill>
                  <a:srgbClr val="C9C2C0"/>
                </a:solidFill>
                <a:latin typeface="Gelasio" pitchFamily="34" charset="0"/>
                <a:ea typeface="Gelasio" pitchFamily="34" charset="-122"/>
                <a:cs typeface="Gelasio" pitchFamily="34" charset="-120"/>
              </a:rPr>
              <a:t>Jeason USA is a premier retail chain specializing in bicycles, accessories, and comprehensive bike maintenance services. Operating stores across the United States, the company leverages the BikeStores database to efficiently track customer relationships, inventory levels, and sales operations.</a:t>
            </a:r>
            <a:endParaRPr lang="en-US" sz="1550" dirty="0"/>
          </a:p>
        </p:txBody>
      </p:sp>
      <p:sp>
        <p:nvSpPr>
          <p:cNvPr id="6" name="Text 3"/>
          <p:cNvSpPr/>
          <p:nvPr/>
        </p:nvSpPr>
        <p:spPr>
          <a:xfrm>
            <a:off x="7569756" y="4077295"/>
            <a:ext cx="6281023" cy="971550"/>
          </a:xfrm>
          <a:prstGeom prst="rect">
            <a:avLst/>
          </a:prstGeom>
          <a:noFill/>
          <a:ln/>
        </p:spPr>
        <p:txBody>
          <a:bodyPr wrap="square" lIns="0" tIns="0" rIns="0" bIns="0" rtlCol="0" anchor="t"/>
          <a:lstStyle/>
          <a:p>
            <a:pPr algn="l" indent="0" marL="0">
              <a:lnSpc>
                <a:spcPts val="2550"/>
              </a:lnSpc>
              <a:buNone/>
            </a:pPr>
            <a:r>
              <a:rPr lang="en-US" sz="1550" dirty="0">
                <a:solidFill>
                  <a:srgbClr val="C9C2C0"/>
                </a:solidFill>
                <a:latin typeface="Gelasio" pitchFamily="34" charset="0"/>
                <a:ea typeface="Gelasio" pitchFamily="34" charset="-122"/>
                <a:cs typeface="Gelasio" pitchFamily="34" charset="-120"/>
              </a:rPr>
              <a:t>The database serves as the backbone for managing multi-location retail operations, enabling data-driven decision making across all business functions.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728901"/>
            <a:ext cx="8144947" cy="637937"/>
          </a:xfrm>
          <a:prstGeom prst="rect">
            <a:avLst/>
          </a:prstGeom>
          <a:noFill/>
          <a:ln/>
        </p:spPr>
        <p:txBody>
          <a:bodyPr wrap="none" lIns="0" tIns="0" rIns="0" bIns="0" rtlCol="0" anchor="t"/>
          <a:lstStyle/>
          <a:p>
            <a:pPr algn="l" indent="0" marL="0">
              <a:lnSpc>
                <a:spcPts val="5000"/>
              </a:lnSpc>
              <a:buNone/>
            </a:pPr>
            <a:r>
              <a:rPr lang="en-US" sz="4000" dirty="0">
                <a:solidFill>
                  <a:srgbClr val="D8B6A4"/>
                </a:solidFill>
                <a:latin typeface="Gelasio" pitchFamily="34" charset="0"/>
                <a:ea typeface="Gelasio" pitchFamily="34" charset="-122"/>
                <a:cs typeface="Gelasio" pitchFamily="34" charset="-120"/>
              </a:rPr>
              <a:t>Role of SQL in Business Intelligence</a:t>
            </a:r>
            <a:endParaRPr lang="en-US" sz="4000" dirty="0"/>
          </a:p>
        </p:txBody>
      </p:sp>
      <p:sp>
        <p:nvSpPr>
          <p:cNvPr id="3" name="Shape 1"/>
          <p:cNvSpPr/>
          <p:nvPr/>
        </p:nvSpPr>
        <p:spPr>
          <a:xfrm>
            <a:off x="793790" y="1775103"/>
            <a:ext cx="6419374" cy="2319218"/>
          </a:xfrm>
          <a:prstGeom prst="roundRect">
            <a:avLst>
              <a:gd name="adj" fmla="val 1320"/>
            </a:avLst>
          </a:prstGeom>
          <a:solidFill>
            <a:srgbClr val="373433"/>
          </a:solidFill>
          <a:ln/>
        </p:spPr>
      </p:sp>
      <p:sp>
        <p:nvSpPr>
          <p:cNvPr id="4" name="Shape 2"/>
          <p:cNvSpPr/>
          <p:nvPr/>
        </p:nvSpPr>
        <p:spPr>
          <a:xfrm>
            <a:off x="997863" y="1979176"/>
            <a:ext cx="612338" cy="612338"/>
          </a:xfrm>
          <a:prstGeom prst="roundRect">
            <a:avLst>
              <a:gd name="adj" fmla="val 14931436"/>
            </a:avLst>
          </a:prstGeom>
          <a:solidFill>
            <a:srgbClr val="C49F8C"/>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66217" y="2147530"/>
            <a:ext cx="275511" cy="275511"/>
          </a:xfrm>
          <a:prstGeom prst="rect">
            <a:avLst/>
          </a:prstGeom>
        </p:spPr>
      </p:pic>
      <p:sp>
        <p:nvSpPr>
          <p:cNvPr id="6" name="Text 3"/>
          <p:cNvSpPr/>
          <p:nvPr/>
        </p:nvSpPr>
        <p:spPr>
          <a:xfrm>
            <a:off x="997863" y="2795588"/>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C9C2C0"/>
                </a:solidFill>
                <a:latin typeface="Gelasio" pitchFamily="34" charset="0"/>
                <a:ea typeface="Gelasio" pitchFamily="34" charset="-122"/>
                <a:cs typeface="Gelasio" pitchFamily="34" charset="-120"/>
              </a:rPr>
              <a:t>Data Retrieval</a:t>
            </a:r>
            <a:endParaRPr lang="en-US" sz="2000" dirty="0"/>
          </a:p>
        </p:txBody>
      </p:sp>
      <p:sp>
        <p:nvSpPr>
          <p:cNvPr id="7" name="Text 4"/>
          <p:cNvSpPr/>
          <p:nvPr/>
        </p:nvSpPr>
        <p:spPr>
          <a:xfrm>
            <a:off x="997863" y="3236833"/>
            <a:ext cx="6011228" cy="653415"/>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Extract specific information from complex relational databases with precision and speed</a:t>
            </a:r>
            <a:endParaRPr lang="en-US" sz="1600" dirty="0"/>
          </a:p>
        </p:txBody>
      </p:sp>
      <p:sp>
        <p:nvSpPr>
          <p:cNvPr id="8" name="Shape 5"/>
          <p:cNvSpPr/>
          <p:nvPr/>
        </p:nvSpPr>
        <p:spPr>
          <a:xfrm>
            <a:off x="7417237" y="1775103"/>
            <a:ext cx="6419374" cy="2319218"/>
          </a:xfrm>
          <a:prstGeom prst="roundRect">
            <a:avLst>
              <a:gd name="adj" fmla="val 1320"/>
            </a:avLst>
          </a:prstGeom>
          <a:solidFill>
            <a:srgbClr val="373433"/>
          </a:solidFill>
          <a:ln/>
        </p:spPr>
      </p:sp>
      <p:sp>
        <p:nvSpPr>
          <p:cNvPr id="9" name="Shape 6"/>
          <p:cNvSpPr/>
          <p:nvPr/>
        </p:nvSpPr>
        <p:spPr>
          <a:xfrm>
            <a:off x="7621310" y="1979176"/>
            <a:ext cx="612338" cy="612338"/>
          </a:xfrm>
          <a:prstGeom prst="roundRect">
            <a:avLst>
              <a:gd name="adj" fmla="val 14931436"/>
            </a:avLst>
          </a:prstGeom>
          <a:solidFill>
            <a:srgbClr val="C49F8C"/>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89664" y="2147530"/>
            <a:ext cx="275511" cy="275511"/>
          </a:xfrm>
          <a:prstGeom prst="rect">
            <a:avLst/>
          </a:prstGeom>
        </p:spPr>
      </p:pic>
      <p:sp>
        <p:nvSpPr>
          <p:cNvPr id="11" name="Text 7"/>
          <p:cNvSpPr/>
          <p:nvPr/>
        </p:nvSpPr>
        <p:spPr>
          <a:xfrm>
            <a:off x="7621310" y="2795588"/>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C9C2C0"/>
                </a:solidFill>
                <a:latin typeface="Gelasio" pitchFamily="34" charset="0"/>
                <a:ea typeface="Gelasio" pitchFamily="34" charset="-122"/>
                <a:cs typeface="Gelasio" pitchFamily="34" charset="-120"/>
              </a:rPr>
              <a:t>Trend Analysis</a:t>
            </a:r>
            <a:endParaRPr lang="en-US" sz="2000" dirty="0"/>
          </a:p>
        </p:txBody>
      </p:sp>
      <p:sp>
        <p:nvSpPr>
          <p:cNvPr id="12" name="Text 8"/>
          <p:cNvSpPr/>
          <p:nvPr/>
        </p:nvSpPr>
        <p:spPr>
          <a:xfrm>
            <a:off x="7621310" y="3236833"/>
            <a:ext cx="6011228" cy="653415"/>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Identify patterns in sales, customer behavior, and seasonal fluctuations over time</a:t>
            </a:r>
            <a:endParaRPr lang="en-US" sz="1600" dirty="0"/>
          </a:p>
        </p:txBody>
      </p:sp>
      <p:sp>
        <p:nvSpPr>
          <p:cNvPr id="13" name="Shape 9"/>
          <p:cNvSpPr/>
          <p:nvPr/>
        </p:nvSpPr>
        <p:spPr>
          <a:xfrm>
            <a:off x="793790" y="4298394"/>
            <a:ext cx="6419374" cy="2319218"/>
          </a:xfrm>
          <a:prstGeom prst="roundRect">
            <a:avLst>
              <a:gd name="adj" fmla="val 1320"/>
            </a:avLst>
          </a:prstGeom>
          <a:solidFill>
            <a:srgbClr val="373433"/>
          </a:solidFill>
          <a:ln/>
        </p:spPr>
      </p:sp>
      <p:sp>
        <p:nvSpPr>
          <p:cNvPr id="14" name="Shape 10"/>
          <p:cNvSpPr/>
          <p:nvPr/>
        </p:nvSpPr>
        <p:spPr>
          <a:xfrm>
            <a:off x="997863" y="4502468"/>
            <a:ext cx="612338" cy="612338"/>
          </a:xfrm>
          <a:prstGeom prst="roundRect">
            <a:avLst>
              <a:gd name="adj" fmla="val 14931436"/>
            </a:avLst>
          </a:prstGeom>
          <a:solidFill>
            <a:srgbClr val="C49F8C"/>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6217" y="4670822"/>
            <a:ext cx="275511" cy="275511"/>
          </a:xfrm>
          <a:prstGeom prst="rect">
            <a:avLst/>
          </a:prstGeom>
        </p:spPr>
      </p:pic>
      <p:sp>
        <p:nvSpPr>
          <p:cNvPr id="16" name="Text 11"/>
          <p:cNvSpPr/>
          <p:nvPr/>
        </p:nvSpPr>
        <p:spPr>
          <a:xfrm>
            <a:off x="997863" y="5318879"/>
            <a:ext cx="2733556" cy="318849"/>
          </a:xfrm>
          <a:prstGeom prst="rect">
            <a:avLst/>
          </a:prstGeom>
          <a:noFill/>
          <a:ln/>
        </p:spPr>
        <p:txBody>
          <a:bodyPr wrap="none" lIns="0" tIns="0" rIns="0" bIns="0" rtlCol="0" anchor="t"/>
          <a:lstStyle/>
          <a:p>
            <a:pPr algn="l" indent="0" marL="0">
              <a:lnSpc>
                <a:spcPts val="2500"/>
              </a:lnSpc>
              <a:buNone/>
            </a:pPr>
            <a:r>
              <a:rPr lang="en-US" sz="2000" dirty="0">
                <a:solidFill>
                  <a:srgbClr val="C9C2C0"/>
                </a:solidFill>
                <a:latin typeface="Gelasio" pitchFamily="34" charset="0"/>
                <a:ea typeface="Gelasio" pitchFamily="34" charset="-122"/>
                <a:cs typeface="Gelasio" pitchFamily="34" charset="-120"/>
              </a:rPr>
              <a:t>Performance Evaluation</a:t>
            </a:r>
            <a:endParaRPr lang="en-US" sz="2000" dirty="0"/>
          </a:p>
        </p:txBody>
      </p:sp>
      <p:sp>
        <p:nvSpPr>
          <p:cNvPr id="17" name="Text 12"/>
          <p:cNvSpPr/>
          <p:nvPr/>
        </p:nvSpPr>
        <p:spPr>
          <a:xfrm>
            <a:off x="997863" y="5760125"/>
            <a:ext cx="6011228" cy="653415"/>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Measure store, staff, and product performance using quantitative metrics</a:t>
            </a:r>
            <a:endParaRPr lang="en-US" sz="1600" dirty="0"/>
          </a:p>
        </p:txBody>
      </p:sp>
      <p:sp>
        <p:nvSpPr>
          <p:cNvPr id="18" name="Shape 13"/>
          <p:cNvSpPr/>
          <p:nvPr/>
        </p:nvSpPr>
        <p:spPr>
          <a:xfrm>
            <a:off x="7417237" y="4298394"/>
            <a:ext cx="6419374" cy="2319218"/>
          </a:xfrm>
          <a:prstGeom prst="roundRect">
            <a:avLst>
              <a:gd name="adj" fmla="val 1320"/>
            </a:avLst>
          </a:prstGeom>
          <a:solidFill>
            <a:srgbClr val="373433"/>
          </a:solidFill>
          <a:ln/>
        </p:spPr>
      </p:sp>
      <p:sp>
        <p:nvSpPr>
          <p:cNvPr id="19" name="Shape 14"/>
          <p:cNvSpPr/>
          <p:nvPr/>
        </p:nvSpPr>
        <p:spPr>
          <a:xfrm>
            <a:off x="7621310" y="4502468"/>
            <a:ext cx="612338" cy="612338"/>
          </a:xfrm>
          <a:prstGeom prst="roundRect">
            <a:avLst>
              <a:gd name="adj" fmla="val 14931436"/>
            </a:avLst>
          </a:prstGeom>
          <a:solidFill>
            <a:srgbClr val="C49F8C"/>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89664" y="4670822"/>
            <a:ext cx="275511" cy="275511"/>
          </a:xfrm>
          <a:prstGeom prst="rect">
            <a:avLst/>
          </a:prstGeom>
        </p:spPr>
      </p:pic>
      <p:sp>
        <p:nvSpPr>
          <p:cNvPr id="21" name="Text 15"/>
          <p:cNvSpPr/>
          <p:nvPr/>
        </p:nvSpPr>
        <p:spPr>
          <a:xfrm>
            <a:off x="7621310" y="5318879"/>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C9C2C0"/>
                </a:solidFill>
                <a:latin typeface="Gelasio" pitchFamily="34" charset="0"/>
                <a:ea typeface="Gelasio" pitchFamily="34" charset="-122"/>
                <a:cs typeface="Gelasio" pitchFamily="34" charset="-120"/>
              </a:rPr>
              <a:t>Inventory Monitoring</a:t>
            </a:r>
            <a:endParaRPr lang="en-US" sz="2000" dirty="0"/>
          </a:p>
        </p:txBody>
      </p:sp>
      <p:sp>
        <p:nvSpPr>
          <p:cNvPr id="22" name="Text 16"/>
          <p:cNvSpPr/>
          <p:nvPr/>
        </p:nvSpPr>
        <p:spPr>
          <a:xfrm>
            <a:off x="7621310" y="5760125"/>
            <a:ext cx="6011228" cy="653415"/>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Track stock levels, product movement, and reorder requirements in real-time</a:t>
            </a:r>
            <a:endParaRPr lang="en-US" sz="1600" dirty="0"/>
          </a:p>
        </p:txBody>
      </p:sp>
      <p:sp>
        <p:nvSpPr>
          <p:cNvPr id="23" name="Text 17"/>
          <p:cNvSpPr/>
          <p:nvPr/>
        </p:nvSpPr>
        <p:spPr>
          <a:xfrm>
            <a:off x="793790" y="6847165"/>
            <a:ext cx="13042821" cy="653415"/>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SQL transforms raw transactional data into actionable business insights that drive strategic decisions and operational improvements across Jeason USA's retail network.</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9166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Project Overview</a:t>
            </a:r>
            <a:endParaRPr lang="en-US" sz="4450" dirty="0"/>
          </a:p>
        </p:txBody>
      </p:sp>
      <p:sp>
        <p:nvSpPr>
          <p:cNvPr id="4" name="Text 1"/>
          <p:cNvSpPr/>
          <p:nvPr/>
        </p:nvSpPr>
        <p:spPr>
          <a:xfrm>
            <a:off x="793790" y="4840605"/>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This project harnesses SQL to analyze Jeason USA Bike Store data comprehensively. Each carefully crafted query addresses a specific business question, extracting valuable insights on sales performance, customer behavior, product trends, and staff effectiveness.</a:t>
            </a:r>
            <a:endParaRPr lang="en-US" sz="1750" dirty="0"/>
          </a:p>
        </p:txBody>
      </p:sp>
      <p:sp>
        <p:nvSpPr>
          <p:cNvPr id="5" name="Text 2"/>
          <p:cNvSpPr/>
          <p:nvPr/>
        </p:nvSpPr>
        <p:spPr>
          <a:xfrm>
            <a:off x="793790" y="6184463"/>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The analysis covers critical business areas including revenue generation, inventory optimization, customer segmentation, and operational efficiency. These insights empower management to make informed decisions that enhance profitability and customer satisfaction.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1643"/>
            <a:ext cx="13042821" cy="1204913"/>
          </a:xfrm>
          <a:prstGeom prst="rect">
            <a:avLst/>
          </a:prstGeom>
          <a:noFill/>
          <a:ln/>
        </p:spPr>
        <p:txBody>
          <a:bodyPr wrap="square" lIns="0" tIns="0" rIns="0" bIns="0" rtlCol="0" anchor="t"/>
          <a:lstStyle/>
          <a:p>
            <a:pPr algn="l" indent="0" marL="0">
              <a:lnSpc>
                <a:spcPts val="4700"/>
              </a:lnSpc>
              <a:buNone/>
            </a:pPr>
            <a:r>
              <a:rPr lang="en-US" sz="3750" dirty="0">
                <a:solidFill>
                  <a:srgbClr val="D8B6A4"/>
                </a:solidFill>
                <a:latin typeface="Gelasio" pitchFamily="34" charset="0"/>
                <a:ea typeface="Gelasio" pitchFamily="34" charset="-122"/>
                <a:cs typeface="Gelasio" pitchFamily="34" charset="-120"/>
              </a:rPr>
              <a:t>Query 1: Find the total number of products sold by each store along with the store name.</a:t>
            </a:r>
            <a:endParaRPr lang="en-US" sz="3750" dirty="0"/>
          </a:p>
        </p:txBody>
      </p:sp>
      <p:sp>
        <p:nvSpPr>
          <p:cNvPr id="3" name="Text 1"/>
          <p:cNvSpPr/>
          <p:nvPr/>
        </p:nvSpPr>
        <p:spPr>
          <a:xfrm>
            <a:off x="793790" y="2352080"/>
            <a:ext cx="13042821" cy="308372"/>
          </a:xfrm>
          <a:prstGeom prst="rect">
            <a:avLst/>
          </a:prstGeom>
          <a:noFill/>
          <a:ln/>
        </p:spPr>
        <p:txBody>
          <a:bodyPr wrap="none" lIns="0" tIns="0" rIns="0" bIns="0" rtlCol="0" anchor="t"/>
          <a:lstStyle/>
          <a:p>
            <a:pPr algn="l" indent="0" marL="0">
              <a:lnSpc>
                <a:spcPts val="2400"/>
              </a:lnSpc>
              <a:buNone/>
            </a:pPr>
            <a:endParaRPr lang="en-US" sz="1500" dirty="0"/>
          </a:p>
        </p:txBody>
      </p:sp>
      <p:pic>
        <p:nvPicPr>
          <p:cNvPr id="4" name="Image 0" descr="preencoded.png">    </p:cNvPr>
          <p:cNvPicPr>
            <a:picLocks noChangeAspect="1"/>
          </p:cNvPicPr>
          <p:nvPr/>
        </p:nvPicPr>
        <p:blipFill>
          <a:blip r:embed="rId1"/>
          <a:stretch>
            <a:fillRect/>
          </a:stretch>
        </p:blipFill>
        <p:spPr>
          <a:xfrm>
            <a:off x="793790" y="2877264"/>
            <a:ext cx="11086386" cy="459057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55333"/>
            <a:ext cx="13042821" cy="1204913"/>
          </a:xfrm>
          <a:prstGeom prst="rect">
            <a:avLst/>
          </a:prstGeom>
          <a:noFill/>
          <a:ln/>
        </p:spPr>
        <p:txBody>
          <a:bodyPr wrap="square" lIns="0" tIns="0" rIns="0" bIns="0" rtlCol="0" anchor="t"/>
          <a:lstStyle/>
          <a:p>
            <a:pPr algn="l" indent="0" marL="0">
              <a:lnSpc>
                <a:spcPts val="4700"/>
              </a:lnSpc>
              <a:buNone/>
            </a:pPr>
            <a:r>
              <a:rPr lang="en-US" sz="3750" dirty="0">
                <a:solidFill>
                  <a:srgbClr val="D8B6A4"/>
                </a:solidFill>
                <a:latin typeface="Gelasio" pitchFamily="34" charset="0"/>
                <a:ea typeface="Gelasio" pitchFamily="34" charset="-122"/>
                <a:cs typeface="Gelasio" pitchFamily="34" charset="-120"/>
              </a:rPr>
              <a:t>Query 2: Calculate the cumulative sum of quantities sold for each product over time</a:t>
            </a:r>
            <a:endParaRPr lang="en-US" sz="3750" dirty="0"/>
          </a:p>
        </p:txBody>
      </p:sp>
      <p:pic>
        <p:nvPicPr>
          <p:cNvPr id="3" name="Image 0" descr="preencoded.png">    </p:cNvPr>
          <p:cNvPicPr>
            <a:picLocks noChangeAspect="1"/>
          </p:cNvPicPr>
          <p:nvPr/>
        </p:nvPicPr>
        <p:blipFill>
          <a:blip r:embed="rId1"/>
          <a:stretch>
            <a:fillRect/>
          </a:stretch>
        </p:blipFill>
        <p:spPr>
          <a:xfrm>
            <a:off x="793790" y="2345769"/>
            <a:ext cx="11086386" cy="512837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54988"/>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3: Find the product with the highest total sales (quantity × price) for each category.</a:t>
            </a:r>
            <a:endParaRPr lang="en-US" sz="4450" dirty="0"/>
          </a:p>
        </p:txBody>
      </p:sp>
      <p:pic>
        <p:nvPicPr>
          <p:cNvPr id="3" name="Image 0" descr="preencoded.png">    </p:cNvPr>
          <p:cNvPicPr>
            <a:picLocks noChangeAspect="1"/>
          </p:cNvPicPr>
          <p:nvPr/>
        </p:nvPicPr>
        <p:blipFill>
          <a:blip r:embed="rId1"/>
          <a:stretch>
            <a:fillRect/>
          </a:stretch>
        </p:blipFill>
        <p:spPr>
          <a:xfrm>
            <a:off x="793790" y="2726174"/>
            <a:ext cx="13042821" cy="464831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82823"/>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4: Find the customer who spent the most money on orders.</a:t>
            </a:r>
            <a:endParaRPr lang="en-US" sz="4450" dirty="0"/>
          </a:p>
        </p:txBody>
      </p:sp>
      <p:pic>
        <p:nvPicPr>
          <p:cNvPr id="3" name="Image 0" descr="preencoded.png">    </p:cNvPr>
          <p:cNvPicPr>
            <a:picLocks noChangeAspect="1"/>
          </p:cNvPicPr>
          <p:nvPr/>
        </p:nvPicPr>
        <p:blipFill>
          <a:blip r:embed="rId1"/>
          <a:stretch>
            <a:fillRect/>
          </a:stretch>
        </p:blipFill>
        <p:spPr>
          <a:xfrm>
            <a:off x="793790" y="2554010"/>
            <a:ext cx="13042821" cy="4374713"/>
          </a:xfrm>
          <a:prstGeom prst="rect">
            <a:avLst/>
          </a:prstGeom>
        </p:spPr>
      </p:pic>
      <p:sp>
        <p:nvSpPr>
          <p:cNvPr id="4" name="Text 1"/>
          <p:cNvSpPr/>
          <p:nvPr/>
        </p:nvSpPr>
        <p:spPr>
          <a:xfrm>
            <a:off x="793790" y="7183874"/>
            <a:ext cx="130428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631746"/>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Query 5: Find the highest-priced product for each category name.</a:t>
            </a:r>
            <a:endParaRPr lang="en-US" sz="4450" dirty="0"/>
          </a:p>
        </p:txBody>
      </p:sp>
      <p:pic>
        <p:nvPicPr>
          <p:cNvPr id="3" name="Image 0" descr="preencoded.png">    </p:cNvPr>
          <p:cNvPicPr>
            <a:picLocks noChangeAspect="1"/>
          </p:cNvPicPr>
          <p:nvPr/>
        </p:nvPicPr>
        <p:blipFill>
          <a:blip r:embed="rId1"/>
          <a:stretch>
            <a:fillRect/>
          </a:stretch>
        </p:blipFill>
        <p:spPr>
          <a:xfrm>
            <a:off x="793790" y="2502932"/>
            <a:ext cx="13042821" cy="509480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2025-10-25T11:11:56Z</dcterms:created>
  <dcterms:modified xsi:type="dcterms:W3CDTF">2025-10-25T11:11:56Z</dcterms:modified>
</cp:coreProperties>
</file>